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73" r:id="rId14"/>
    <p:sldId id="266" r:id="rId15"/>
    <p:sldId id="271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anose="05020102010507070707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.wav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4.wav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3.wav"/><Relationship Id="rId2" Type="http://schemas.openxmlformats.org/officeDocument/2006/relationships/image" Target="../media/image9.jpeg"/><Relationship Id="rId1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4.wav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8055" y="914400"/>
            <a:ext cx="704789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Источно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питање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sr-Latn-RS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велике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силе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r-Latn-RS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sr-Latn-RS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балкански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народи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8768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Напомена: Учити тезе исписане жутим словима </a:t>
            </a:r>
            <a:endParaRPr lang="en-US" sz="2000" b="1" dirty="0"/>
          </a:p>
        </p:txBody>
      </p:sp>
      <p:sp>
        <p:nvSpPr>
          <p:cNvPr id="5" name="Smiley Face 4"/>
          <p:cNvSpPr/>
          <p:nvPr/>
        </p:nvSpPr>
        <p:spPr>
          <a:xfrm>
            <a:off x="7924800" y="4953000"/>
            <a:ext cx="304800" cy="304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2-141210161438-conversion-gate02/95/3-o-1858-o-1903-44-638.jpg?cb=141824983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2-141210161438-conversion-gate02/95/3-o-1858-o-1903-45-638.jpg?cb=141824983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228600"/>
            <a:ext cx="8839200" cy="518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48640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RS" sz="2800" b="1" dirty="0" smtClean="0">
                <a:solidFill>
                  <a:srgbClr val="FFFF00"/>
                </a:solidFill>
              </a:rPr>
              <a:t>Санстефански мир 1878.крај рата</a:t>
            </a:r>
            <a:r>
              <a:rPr lang="sr-Cyrl-RS" dirty="0" smtClean="0"/>
              <a:t>: </a:t>
            </a:r>
            <a:r>
              <a:rPr lang="sr-Cyrl-RS" b="1" dirty="0" smtClean="0"/>
              <a:t>Србија, Црна Гора и Румунија добијају независност, Русија штити аутономију Велике Бугарске. Аутономија БиХ у оквиру Турске. </a:t>
            </a:r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Повратак  руског утицаја на Балкану.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comb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slobodnahercegovina.com/wp-content/uploads/2014/12/berlinski-kongres-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1000" y="304800"/>
            <a:ext cx="84582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343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Берлински конгрес 1878</a:t>
            </a:r>
            <a:r>
              <a:rPr lang="sr-Cyrl-RS" sz="2000" b="1" dirty="0" smtClean="0">
                <a:solidFill>
                  <a:srgbClr val="FFFF00"/>
                </a:solidFill>
              </a:rPr>
              <a:t>.-</a:t>
            </a:r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Разрешење источног питања, успостављем равнотеже снага великих сила и одлукама</a:t>
            </a:r>
            <a:r>
              <a:rPr lang="sr-Cyrl-RS" sz="2000" b="1" dirty="0" smtClean="0">
                <a:solidFill>
                  <a:srgbClr val="FFFF00"/>
                </a:solidFill>
              </a:rPr>
              <a:t>: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997172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Србија, Црна Гора и Румунија добијају независност </a:t>
            </a:r>
            <a:r>
              <a:rPr lang="sr-Cyrl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територијално проширење</a:t>
            </a:r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смањена Бугарска аутономију- победа начела: Балкан -балканским народима”</a:t>
            </a:r>
            <a:endParaRPr lang="sr-Cyrl-R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sz="2000" b="1" dirty="0" smtClean="0">
                <a:solidFill>
                  <a:srgbClr val="FFFF00"/>
                </a:solidFill>
              </a:rPr>
              <a:t>Поништена Велика Бугарсака</a:t>
            </a:r>
            <a:r>
              <a:rPr lang="sr-Cyrl-RS" sz="2000" b="1" dirty="0" smtClean="0">
                <a:solidFill>
                  <a:schemeClr val="bg1"/>
                </a:solidFill>
              </a:rPr>
              <a:t>, </a:t>
            </a:r>
            <a:r>
              <a:rPr lang="sr-Cyrl-RS" sz="2000" b="1" dirty="0" smtClean="0">
                <a:solidFill>
                  <a:srgbClr val="FFFF00"/>
                </a:solidFill>
              </a:rPr>
              <a:t>Аустрија добија право да окупира Босну.</a:t>
            </a:r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Аустрија  поново  потиснула Русију са Балкана.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endParaRPr lang="sr-Cyrl-RS" sz="20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езултат слика за istorijska karta srbije 187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3400" y="304800"/>
            <a:ext cx="8077200" cy="608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3325" y="990600"/>
            <a:ext cx="459734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Аутор:</a:t>
            </a:r>
            <a:endParaRPr lang="sr-Cyrl-RS" sz="5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sr-Cyrl-R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Душица </a:t>
            </a:r>
            <a:endParaRPr lang="sr-Cyrl-RS" sz="5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sr-Cyrl-R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Максимовић</a:t>
            </a:r>
            <a:endParaRPr lang="sr-Cyrl-RS" sz="5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d"/>
    <p:sndAc>
      <p:stSnd>
        <p:snd r:embed="rId1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01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елике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силе</a:t>
            </a:r>
            <a:r>
              <a:rPr lang="sr-Cyrl-R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-државе које могу да утичу на међународне прилике: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RS" sz="2800" b="1" dirty="0" smtClean="0"/>
              <a:t>Аустрија,</a:t>
            </a:r>
            <a:endParaRPr lang="sr-Cyrl-RS" sz="2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RS" sz="2800" b="1" dirty="0" smtClean="0"/>
              <a:t>Русија,</a:t>
            </a:r>
            <a:endParaRPr lang="sr-Cyrl-RS" sz="2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RS" sz="2800" b="1" dirty="0" smtClean="0"/>
              <a:t>Велика Британија,</a:t>
            </a:r>
            <a:endParaRPr lang="sr-Cyrl-RS" sz="2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RS" sz="2800" b="1" dirty="0" smtClean="0"/>
              <a:t>Француска,</a:t>
            </a:r>
            <a:endParaRPr lang="sr-Cyrl-RS" sz="2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RS" sz="2800" b="1" dirty="0" smtClean="0"/>
              <a:t>Немачка;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04801" y="4724399"/>
            <a:ext cx="8458199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R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Балканско полуострво је назавано</a:t>
            </a:r>
            <a:endParaRPr lang="sr-Cyrl-RS" sz="32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sr-Cyrl-R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по планини Балкан=Стара планина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495800" y="1981200"/>
            <a:ext cx="3810000" cy="21336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2286000"/>
            <a:ext cx="2667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r-Cyrl-RS" sz="2800" b="1" cap="none" spc="0" dirty="0" smtClean="0">
                <a:effectLst/>
              </a:rPr>
              <a:t>Балкан=</a:t>
            </a:r>
            <a:endParaRPr lang="sr-Cyrl-RS" sz="2800" b="1" cap="none" spc="0" dirty="0" smtClean="0">
              <a:effectLst/>
            </a:endParaRPr>
          </a:p>
          <a:p>
            <a:pPr algn="ctr"/>
            <a:r>
              <a:rPr lang="sr-Cyrl-RS" sz="2800" b="1" cap="none" spc="0" dirty="0" smtClean="0">
                <a:effectLst/>
              </a:rPr>
              <a:t>Шумовита планина</a:t>
            </a:r>
            <a:endParaRPr lang="en-US" sz="2800" b="1" cap="none" spc="0" dirty="0">
              <a:effectLst/>
            </a:endParaRPr>
          </a:p>
        </p:txBody>
      </p:sp>
    </p:spTree>
  </p:cSld>
  <p:clrMapOvr>
    <a:masterClrMapping/>
  </p:clrMapOvr>
  <p:transition spd="med">
    <p:split dir="in"/>
    <p:sndAc>
      <p:stSnd>
        <p:snd r:embed="rId1" name="lase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upload.wikimedia.org/wikipedia/sr/2/2e/Balkan_topo_s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412" name="AutoShape 4" descr="http://upload.wikimedia.org/wikipedia/sr/2/2e/Balkan_topo_s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7414" name="Picture 6" descr="http://upload.wikimedia.org/wikipedia/sr/thumb/2/2e/Balkan_topo_sr.svg/350px-Balkan_topo_sr.svg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71600" y="457200"/>
            <a:ext cx="5867400" cy="525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55626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b="1" dirty="0" smtClean="0"/>
              <a:t>Балканско полуострво (осветљени део)</a:t>
            </a:r>
            <a:endParaRPr lang="en-US" sz="2800" b="1" dirty="0"/>
          </a:p>
        </p:txBody>
      </p:sp>
    </p:spTree>
  </p:cSld>
  <p:clrMapOvr>
    <a:masterClrMapping/>
  </p:clrMapOvr>
  <p:transition spd="med"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763000" cy="12311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Источно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питање</a:t>
            </a:r>
            <a:r>
              <a:rPr lang="en-US" sz="2800" b="1" dirty="0" smtClean="0">
                <a:solidFill>
                  <a:srgbClr val="FFFF00"/>
                </a:solidFill>
              </a:rPr>
              <a:t> – </a:t>
            </a:r>
            <a:r>
              <a:rPr lang="sr-Cyrl-CS" sz="2800" b="1" dirty="0" smtClean="0">
                <a:solidFill>
                  <a:srgbClr val="FFFF00"/>
                </a:solidFill>
              </a:rPr>
              <a:t>питање опстанка европске Турске (</a:t>
            </a:r>
            <a:r>
              <a:rPr lang="en-US" sz="2800" b="1" dirty="0" err="1" smtClean="0">
                <a:solidFill>
                  <a:srgbClr val="FFFF00"/>
                </a:solidFill>
              </a:rPr>
              <a:t>на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Балкану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sr-Cyrl-RS" sz="2800" b="1" dirty="0" smtClean="0">
                <a:solidFill>
                  <a:srgbClr val="FFFF00"/>
                </a:solidFill>
              </a:rPr>
              <a:t>)</a:t>
            </a:r>
            <a:r>
              <a:rPr lang="en-GB" sz="2800" b="1" dirty="0" smtClean="0">
                <a:solidFill>
                  <a:srgbClr val="FFFF00"/>
                </a:solidFill>
              </a:rPr>
              <a:t>/19.век</a:t>
            </a:r>
            <a:endParaRPr lang="en-US" sz="2800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8915400" cy="104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еље в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елик</a:t>
            </a:r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</a:t>
            </a:r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решaв</a:t>
            </a:r>
            <a:r>
              <a:rPr lang="sr-Cyrl-RS" alt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ње</a:t>
            </a:r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источног</a:t>
            </a:r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питања</a:t>
            </a:r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/>
              <a:t> </a:t>
            </a:r>
            <a:endParaRPr lang="sr-Cyrl-RS" sz="2000" b="1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FF00"/>
                </a:solidFill>
              </a:rPr>
              <a:t>Аустрија</a:t>
            </a:r>
            <a:r>
              <a:rPr lang="en-US" sz="2000" dirty="0" smtClean="0">
                <a:solidFill>
                  <a:srgbClr val="FFFF00"/>
                </a:solidFill>
              </a:rPr>
              <a:t> –</a:t>
            </a:r>
            <a:r>
              <a:rPr lang="sr-Cyrl-RS" sz="2000" b="1" dirty="0" smtClean="0">
                <a:solidFill>
                  <a:srgbClr val="FFFF00"/>
                </a:solidFill>
              </a:rPr>
              <a:t>потискивање  Турске и 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ширење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на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Балкан</a:t>
            </a:r>
            <a:endParaRPr lang="sr-Cyrl-RS" sz="2000" b="1" dirty="0" smtClean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sz="2000" b="1" dirty="0" smtClean="0">
                <a:solidFill>
                  <a:srgbClr val="FFFF00"/>
                </a:solidFill>
              </a:rPr>
              <a:t>Немачка-преко Балкана на Блиски исток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038600"/>
            <a:ext cx="8915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FF00"/>
                </a:solidFill>
              </a:rPr>
              <a:t>Русија</a:t>
            </a:r>
            <a:r>
              <a:rPr lang="en-US" sz="2000" dirty="0" smtClean="0">
                <a:solidFill>
                  <a:srgbClr val="FFFF00"/>
                </a:solidFill>
              </a:rPr>
              <a:t>-</a:t>
            </a:r>
            <a:r>
              <a:rPr lang="sr-Cyrl-RS" sz="2000" b="1" dirty="0" smtClean="0">
                <a:solidFill>
                  <a:srgbClr val="FFFF00"/>
                </a:solidFill>
              </a:rPr>
              <a:t>заузети </a:t>
            </a:r>
            <a:r>
              <a:rPr lang="en-US" sz="2000" b="1" dirty="0" err="1" smtClean="0">
                <a:solidFill>
                  <a:srgbClr val="FFFF00"/>
                </a:solidFill>
              </a:rPr>
              <a:t>Цариград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sr-Cyrl-RS" sz="2000" b="1" dirty="0" smtClean="0"/>
              <a:t>(</a:t>
            </a:r>
            <a:r>
              <a:rPr lang="en-US" sz="2000" b="1" dirty="0" err="1" smtClean="0"/>
              <a:t>врати</a:t>
            </a:r>
            <a:r>
              <a:rPr lang="sr-Cyrl-RS" sz="2000" b="1" dirty="0" smtClean="0"/>
              <a:t>ти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православни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крст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Свету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Софију</a:t>
            </a:r>
            <a:r>
              <a:rPr lang="sr-Cyrl-RS" sz="2000" b="1" dirty="0" smtClean="0"/>
              <a:t>),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и </a:t>
            </a:r>
            <a:r>
              <a:rPr lang="sr-Cyrl-RS" sz="2000" b="1" dirty="0" smtClean="0">
                <a:solidFill>
                  <a:srgbClr val="FFFF00"/>
                </a:solidFill>
              </a:rPr>
              <a:t>мореузе 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sr-Cyrl-RS" sz="2000" b="1" dirty="0" smtClean="0">
                <a:solidFill>
                  <a:srgbClr val="FFFF00"/>
                </a:solidFill>
              </a:rPr>
              <a:t>:</a:t>
            </a:r>
            <a:r>
              <a:rPr lang="en-US" sz="2000" b="1" dirty="0" err="1" smtClean="0">
                <a:solidFill>
                  <a:srgbClr val="FFFF00"/>
                </a:solidFill>
              </a:rPr>
              <a:t>Босфор</a:t>
            </a:r>
            <a:r>
              <a:rPr lang="en-US" sz="2000" b="1" dirty="0" smtClean="0">
                <a:solidFill>
                  <a:srgbClr val="FFFF00"/>
                </a:solidFill>
              </a:rPr>
              <a:t> и </a:t>
            </a:r>
            <a:r>
              <a:rPr lang="en-US" sz="2000" b="1" dirty="0" err="1" smtClean="0">
                <a:solidFill>
                  <a:srgbClr val="FFFF00"/>
                </a:solidFill>
              </a:rPr>
              <a:t>Дарданеле</a:t>
            </a:r>
            <a:r>
              <a:rPr lang="sr-Cyrl-RS" sz="2000" b="1" dirty="0" smtClean="0">
                <a:solidFill>
                  <a:srgbClr val="FFFF00"/>
                </a:solidFill>
              </a:rPr>
              <a:t> </a:t>
            </a:r>
            <a:r>
              <a:rPr lang="sr-Cyrl-RS" sz="2000" b="1" dirty="0" smtClean="0"/>
              <a:t>(</a:t>
            </a:r>
            <a:r>
              <a:rPr lang="sr-Cyrl-CS" sz="2000" b="1" dirty="0" smtClean="0"/>
              <a:t>слободан пролаз из Црног у Средоземно море)</a:t>
            </a:r>
            <a:endParaRPr lang="en-US" sz="2000" b="1" dirty="0" smtClean="0"/>
          </a:p>
          <a:p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861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200" b="1" dirty="0" smtClean="0"/>
              <a:t>Турска-,,</a:t>
            </a:r>
            <a:r>
              <a:rPr lang="sr-Latn-CS" sz="2200" b="1" dirty="0" smtClean="0"/>
              <a:t>Б</a:t>
            </a:r>
            <a:r>
              <a:rPr lang="sr-Cyrl-CS" sz="2200" b="1" dirty="0" smtClean="0"/>
              <a:t>олесник на Босфору“( </a:t>
            </a:r>
            <a:r>
              <a:rPr lang="sr-Cyrl-CS" sz="2200" dirty="0" smtClean="0"/>
              <a:t>руски цар Николај I)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33400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CS" sz="2400" b="1" dirty="0" smtClean="0">
                <a:solidFill>
                  <a:srgbClr val="FFFF00"/>
                </a:solidFill>
              </a:rPr>
              <a:t>Велика Британија и Француска</a:t>
            </a:r>
            <a:r>
              <a:rPr lang="sr-Cyrl-CS" sz="2400" dirty="0" smtClean="0">
                <a:solidFill>
                  <a:srgbClr val="FFFF00"/>
                </a:solidFill>
              </a:rPr>
              <a:t>- </a:t>
            </a:r>
            <a:r>
              <a:rPr lang="sr-Cyrl-CS" sz="2000" b="1" dirty="0" smtClean="0">
                <a:solidFill>
                  <a:srgbClr val="FFFF00"/>
                </a:solidFill>
              </a:rPr>
              <a:t>опстанак Турске </a:t>
            </a:r>
            <a:r>
              <a:rPr lang="sr-Cyrl-CS" sz="2000" dirty="0" smtClean="0">
                <a:solidFill>
                  <a:schemeClr val="bg1"/>
                </a:solidFill>
              </a:rPr>
              <a:t>(да се не би на Балкан прошириле А-У или Русија)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019801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CS" sz="2400" dirty="0" smtClean="0">
                <a:solidFill>
                  <a:srgbClr val="FFFF00"/>
                </a:solidFill>
              </a:rPr>
              <a:t>Турска</a:t>
            </a:r>
            <a:r>
              <a:rPr lang="sr-Cyrl-CS" sz="2000" dirty="0" smtClean="0">
                <a:solidFill>
                  <a:srgbClr val="FFFF00"/>
                </a:solidFill>
              </a:rPr>
              <a:t>- </a:t>
            </a:r>
            <a:r>
              <a:rPr lang="sr-Cyrl-CS" sz="2000" b="1" dirty="0" smtClean="0">
                <a:solidFill>
                  <a:srgbClr val="FFFF00"/>
                </a:solidFill>
              </a:rPr>
              <a:t>опстанак на Балкану -,,Османско царство,Османлијама</a:t>
            </a:r>
            <a:r>
              <a:rPr lang="sr-Cyrl-CS" sz="2000" dirty="0" smtClean="0">
                <a:solidFill>
                  <a:srgbClr val="FFFF00"/>
                </a:solidFill>
              </a:rPr>
              <a:t>“ 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6386" name="Picture 2" descr="http://www.vreme.com/g/images/588312_26-Nikola%20I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34225" y="990600"/>
            <a:ext cx="2009775" cy="24574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934200" y="3505200"/>
            <a:ext cx="22098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Жандарм Европе (1825-1855</a:t>
            </a:r>
            <a:r>
              <a:rPr lang="sr-Cyrl-RS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rot="16200000" flipH="1">
            <a:off x="6416219" y="2422980"/>
            <a:ext cx="1007387" cy="428625"/>
          </a:xfrm>
          <a:prstGeom prst="curvedConnector3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3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458200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Балкански хришћани</a:t>
            </a:r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sr-Cyrl-CS" sz="2800" b="1" dirty="0" smtClean="0">
                <a:solidFill>
                  <a:srgbClr val="FFFF00"/>
                </a:solidFill>
              </a:rPr>
              <a:t> </a:t>
            </a:r>
            <a:endParaRPr lang="sr-Cyrl-CS" sz="2800" b="1" dirty="0" smtClean="0">
              <a:solidFill>
                <a:srgbClr val="FFFF00"/>
              </a:solidFill>
            </a:endParaRPr>
          </a:p>
          <a:p>
            <a:pPr algn="ctr"/>
            <a:r>
              <a:rPr lang="sr-Cyrl-CS" sz="2800" b="1" dirty="0" smtClean="0">
                <a:solidFill>
                  <a:srgbClr val="FFFF00"/>
                </a:solidFill>
              </a:rPr>
              <a:t>,,Балкан, балканским народима“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r>
              <a:rPr lang="sr-Cyrl-CS" sz="2800" b="1" dirty="0" smtClean="0">
                <a:solidFill>
                  <a:srgbClr val="FFFF00"/>
                </a:solidFill>
              </a:rPr>
              <a:t>(</a:t>
            </a:r>
            <a:r>
              <a:rPr lang="sr-Cyrl-CS" sz="2800" dirty="0" smtClean="0">
                <a:solidFill>
                  <a:srgbClr val="FFFF00"/>
                </a:solidFill>
              </a:rPr>
              <a:t> истерати Турке и основати независне државе)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057400"/>
            <a:ext cx="73152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Грчка револуција (1821-1829)</a:t>
            </a:r>
            <a:endParaRPr lang="en-U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RS" sz="2200" dirty="0" smtClean="0">
                <a:solidFill>
                  <a:schemeClr val="bg1"/>
                </a:solidFill>
              </a:rPr>
              <a:t>Подстакнути Првим српским устанком Грци су 1814.у </a:t>
            </a:r>
            <a:endParaRPr lang="sr-Cyrl-RS" sz="2200" dirty="0" smtClean="0">
              <a:solidFill>
                <a:schemeClr val="bg1"/>
              </a:solidFill>
            </a:endParaRPr>
          </a:p>
          <a:p>
            <a:r>
              <a:rPr lang="sr-Cyrl-RS" sz="2200" dirty="0" smtClean="0">
                <a:solidFill>
                  <a:schemeClr val="bg1"/>
                </a:solidFill>
              </a:rPr>
              <a:t>Одеси основали  </a:t>
            </a:r>
            <a:r>
              <a:rPr lang="sr-Cyrl-RS" sz="2200" dirty="0" smtClean="0"/>
              <a:t>Друштво пријатеља (</a:t>
            </a:r>
            <a:r>
              <a:rPr lang="sr-Cyrl-RS" sz="2200" b="1" dirty="0" smtClean="0"/>
              <a:t>Хетерија)</a:t>
            </a:r>
            <a:r>
              <a:rPr lang="sr-Cyrl-RS" sz="2200" b="1" dirty="0" smtClean="0">
                <a:solidFill>
                  <a:schemeClr val="bg1"/>
                </a:solidFill>
              </a:rPr>
              <a:t> </a:t>
            </a:r>
            <a:r>
              <a:rPr lang="sr-Cyrl-RS" sz="2200" dirty="0" smtClean="0">
                <a:solidFill>
                  <a:schemeClr val="bg1"/>
                </a:solidFill>
              </a:rPr>
              <a:t>да</a:t>
            </a:r>
            <a:endParaRPr lang="sr-Cyrl-RS" sz="2200" dirty="0" smtClean="0">
              <a:solidFill>
                <a:schemeClr val="bg1"/>
              </a:solidFill>
            </a:endParaRPr>
          </a:p>
          <a:p>
            <a:r>
              <a:rPr lang="sr-Cyrl-RS" sz="2200" dirty="0" smtClean="0">
                <a:solidFill>
                  <a:schemeClr val="bg1"/>
                </a:solidFill>
              </a:rPr>
              <a:t> припреми ослобођење Грка од Турака.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191000"/>
            <a:ext cx="8991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RS" sz="2200" dirty="0" smtClean="0">
                <a:solidFill>
                  <a:schemeClr val="bg1"/>
                </a:solidFill>
              </a:rPr>
              <a:t>Хетерија је организовала побуну у Влашкој и Молдавији која се пренела у Грчку 1821. Ратовало се 8 година највише на Пелопонезу,</a:t>
            </a:r>
            <a:endParaRPr lang="sr-Cyrl-RS" sz="2200" dirty="0" smtClean="0">
              <a:solidFill>
                <a:schemeClr val="bg1"/>
              </a:solidFill>
            </a:endParaRPr>
          </a:p>
          <a:p>
            <a:r>
              <a:rPr lang="sr-Cyrl-RS" sz="2200" dirty="0" smtClean="0">
                <a:solidFill>
                  <a:schemeClr val="bg1"/>
                </a:solidFill>
              </a:rPr>
              <a:t>и  поред  храбрости Грка турска војска је побеђивала, али Европа крши принципе Свете алијансе и помаже Грцима због античке прошлошсти.</a:t>
            </a:r>
            <a:r>
              <a:rPr lang="sr-Cyrl-RS" sz="2200" dirty="0" smtClean="0"/>
              <a:t>Рат је завршен 1829.поразом Турске од Русије миром у Једрену</a:t>
            </a:r>
            <a:r>
              <a:rPr lang="sr-Cyrl-RS" sz="2200" dirty="0" smtClean="0">
                <a:solidFill>
                  <a:schemeClr val="bg1"/>
                </a:solidFill>
              </a:rPr>
              <a:t> =</a:t>
            </a:r>
            <a:r>
              <a:rPr lang="sr-Cyrl-RS" sz="2200" b="1" dirty="0" smtClean="0">
                <a:solidFill>
                  <a:srgbClr val="FFFF00"/>
                </a:solidFill>
              </a:rPr>
              <a:t>Грчка 1830.постаје прва независна држава на Балкану</a:t>
            </a:r>
            <a:r>
              <a:rPr lang="sr-Cyrl-RS" sz="2200" b="1" dirty="0" smtClean="0"/>
              <a:t>,а </a:t>
            </a:r>
            <a:r>
              <a:rPr lang="sr-Cyrl-RS" sz="2200" b="1" dirty="0" smtClean="0">
                <a:solidFill>
                  <a:srgbClr val="FFFF00"/>
                </a:solidFill>
              </a:rPr>
              <a:t>Србија, Црна Гора и Румунија добијају аутономију</a:t>
            </a:r>
            <a:r>
              <a:rPr lang="sr-Cyrl-RS" sz="2200" b="1" dirty="0" smtClean="0"/>
              <a:t>.</a:t>
            </a:r>
            <a:endParaRPr lang="en-US" sz="2200" b="1" dirty="0"/>
          </a:p>
        </p:txBody>
      </p:sp>
      <p:pic>
        <p:nvPicPr>
          <p:cNvPr id="15362" name="Picture 2" descr="https://encrypted-tbn0.gstatic.com/images?q=tbn:ANd9GcQ4nXL-76NZFT5sn-8jlupJAgm2QbWbGySKvNSxR1-jBeSKbOj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34200" y="1752600"/>
            <a:ext cx="2209800" cy="24479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2296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2800" b="1" dirty="0" smtClean="0">
                <a:solidFill>
                  <a:srgbClr val="FFFF00"/>
                </a:solidFill>
              </a:rPr>
              <a:t>Кримски рат (1853-1856)</a:t>
            </a:r>
            <a:endParaRPr lang="sr-Cyrl-CS" sz="2800" b="1" dirty="0" smtClean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1" y="73277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FF00"/>
                </a:solidFill>
              </a:rPr>
              <a:t>Највећи европски рат после Наполеона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123355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RS" dirty="0" smtClean="0"/>
              <a:t>До рата је дошло јер је Русија тражила од Турске</a:t>
            </a:r>
            <a:r>
              <a:rPr lang="sr-Cyrl-RS" dirty="0" smtClean="0">
                <a:solidFill>
                  <a:srgbClr val="FFFF00"/>
                </a:solidFill>
              </a:rPr>
              <a:t> </a:t>
            </a:r>
            <a:r>
              <a:rPr lang="sr-Cyrl-RS" dirty="0" smtClean="0">
                <a:solidFill>
                  <a:schemeClr val="bg1"/>
                </a:solidFill>
              </a:rPr>
              <a:t>посебне привилегије у ,,светим местима” у Палестини али их није добила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Cyrl-RS" dirty="0" smtClean="0">
                <a:solidFill>
                  <a:schemeClr val="bg1"/>
                </a:solidFill>
              </a:rPr>
              <a:t>,</a:t>
            </a:r>
            <a:r>
              <a:rPr lang="sr-Cyrl-RS" dirty="0" smtClean="0"/>
              <a:t>као ни право заштите православнх хришћана на Балкану и окупирала Влашку и Молдавију</a:t>
            </a:r>
            <a:r>
              <a:rPr lang="sr-Cyrl-RS" dirty="0" smtClean="0">
                <a:solidFill>
                  <a:srgbClr val="FFFF00"/>
                </a:solidFill>
              </a:rPr>
              <a:t>.</a:t>
            </a:r>
            <a:endParaRPr lang="sr-Cyrl-RS" dirty="0" smtClean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CS" b="1" dirty="0" smtClean="0">
                <a:solidFill>
                  <a:srgbClr val="FFFF00"/>
                </a:solidFill>
              </a:rPr>
              <a:t>У</a:t>
            </a:r>
            <a:r>
              <a:rPr lang="sr-Cyrl-RS" b="1" dirty="0" smtClean="0">
                <a:solidFill>
                  <a:srgbClr val="FFFF00"/>
                </a:solidFill>
              </a:rPr>
              <a:t> рат на страни Турске улазе  Енглеска, Француска и Сардинија (Италија) </a:t>
            </a:r>
            <a:r>
              <a:rPr lang="sr-Cyrl-RS" b="1" dirty="0" smtClean="0">
                <a:solidFill>
                  <a:schemeClr val="bg1"/>
                </a:solidFill>
              </a:rPr>
              <a:t>из страха од руске превласти на Истоку .</a:t>
            </a:r>
            <a:r>
              <a:rPr lang="sr-Latn-RS" b="1" dirty="0" smtClean="0">
                <a:solidFill>
                  <a:schemeClr val="bg1"/>
                </a:solidFill>
              </a:rPr>
              <a:t> </a:t>
            </a:r>
            <a:r>
              <a:rPr lang="sr-Cyrl-RS" b="1" dirty="0" smtClean="0">
                <a:solidFill>
                  <a:srgbClr val="FFFF00"/>
                </a:solidFill>
              </a:rPr>
              <a:t>Рат је вођен на Криму где су савезници нанели Русији одлучујући пораз код Севастопоља</a:t>
            </a:r>
            <a:r>
              <a:rPr lang="sr-Cyrl-RS" dirty="0" smtClean="0">
                <a:solidFill>
                  <a:schemeClr val="bg1"/>
                </a:solidFill>
              </a:rPr>
              <a:t>.Најславнија битка код Балаклаве.</a:t>
            </a:r>
            <a:endParaRPr lang="sr-Cyrl-RS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rgbClr val="FFFF00"/>
                </a:solidFill>
              </a:rPr>
              <a:t>Париски мир 1856</a:t>
            </a:r>
            <a:r>
              <a:rPr lang="sr-Cyrl-RS" b="1" dirty="0" smtClean="0"/>
              <a:t>:</a:t>
            </a:r>
            <a:r>
              <a:rPr lang="sr-Cyrl-RS" dirty="0" smtClean="0"/>
              <a:t> </a:t>
            </a:r>
            <a:r>
              <a:rPr lang="sr-Cyrl-RS" b="1" dirty="0" smtClean="0">
                <a:solidFill>
                  <a:srgbClr val="FFFF00"/>
                </a:solidFill>
              </a:rPr>
              <a:t>Русији се забрањује да  излази из Црног мора, одузима део Бесарабије и право заштите  Влашке ,</a:t>
            </a:r>
            <a:r>
              <a:rPr lang="en-GB" b="1" dirty="0" smtClean="0">
                <a:solidFill>
                  <a:srgbClr val="FFFF00"/>
                </a:solidFill>
              </a:rPr>
              <a:t>M</a:t>
            </a:r>
            <a:r>
              <a:rPr lang="sr-Cyrl-RS" b="1" dirty="0" smtClean="0">
                <a:solidFill>
                  <a:srgbClr val="FFFF00"/>
                </a:solidFill>
              </a:rPr>
              <a:t>олдавије и Србије.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4338" name="Picture 2" descr="https://encrypted-tbn0.gstatic.com/images?q=tbn:ANd9GcTOB1wxugIN7zVAEASvilRGSonpnX2gOQWJfoMHTT_FfJq998iO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3400" y="4191000"/>
            <a:ext cx="3686175" cy="2133600"/>
          </a:xfrm>
          <a:prstGeom prst="rect">
            <a:avLst/>
          </a:prstGeom>
          <a:noFill/>
        </p:spPr>
      </p:pic>
      <p:pic>
        <p:nvPicPr>
          <p:cNvPr id="14340" name="Picture 4" descr="http://upload.wikimedia.org/wikipedia/commons/thumb/3/31/Malakhov1.jpg/300px-Malakho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038600"/>
            <a:ext cx="35433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4600" y="6324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Битка код Севастопоља 1856.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1" y="3821668"/>
            <a:ext cx="40386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Потискивање Русије са Балкана</a:t>
            </a:r>
            <a:r>
              <a:rPr lang="sr-Cyrl-RS" b="1" dirty="0" smtClean="0">
                <a:solidFill>
                  <a:srgbClr val="FFFF00"/>
                </a:solidFill>
              </a:rPr>
              <a:t>.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8"/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Велика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источна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криза</a:t>
            </a:r>
            <a:r>
              <a:rPr lang="en-US" sz="3200" b="1" dirty="0" smtClean="0">
                <a:solidFill>
                  <a:srgbClr val="FFFF00"/>
                </a:solidFill>
              </a:rPr>
              <a:t> (1875-1878):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sr-Cyrl-CS" sz="2400" b="1" dirty="0" smtClean="0">
                <a:solidFill>
                  <a:srgbClr val="FFFF00"/>
                </a:solidFill>
              </a:rPr>
              <a:t>1875. Херцеговачки устанак Срба -Невесињска пушка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13314" name="Picture 2" descr="http://upload.wikimedia.org/wikipedia/commons/thumb/3/39/Hercegovci_u_zasedi.gif/250px-Hercegovci_u_zasedi.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8600" y="1981200"/>
            <a:ext cx="3429000" cy="2971800"/>
          </a:xfrm>
          <a:prstGeom prst="rect">
            <a:avLst/>
          </a:prstGeom>
          <a:noFill/>
        </p:spPr>
      </p:pic>
      <p:pic>
        <p:nvPicPr>
          <p:cNvPr id="13316" name="Picture 4" descr="http://kamenjar.com/wp-content/uploads/2014/06/Hercegova%C4%8Dki-zbjeg-635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057400"/>
            <a:ext cx="4752975" cy="31623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>
            <a:off x="1676400" y="1600200"/>
            <a:ext cx="3810000" cy="9144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62400" y="5257800"/>
            <a:ext cx="46482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chemeClr val="bg1"/>
                </a:solidFill>
              </a:rPr>
              <a:t>Херцеговачки бегунци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029200"/>
            <a:ext cx="30480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tx1"/>
                </a:solidFill>
              </a:rPr>
              <a:t>Устанике помагале Србија и Црна Гора али је </a:t>
            </a:r>
            <a:r>
              <a:rPr lang="sr-Cyrl-RS" b="1" smtClean="0">
                <a:solidFill>
                  <a:schemeClr val="tx1"/>
                </a:solidFill>
              </a:rPr>
              <a:t>Русија Босну  </a:t>
            </a:r>
            <a:r>
              <a:rPr lang="sr-Cyrl-RS" b="1" dirty="0" smtClean="0">
                <a:solidFill>
                  <a:schemeClr val="tx1"/>
                </a:solidFill>
              </a:rPr>
              <a:t>препустила Аустрији за мореузе.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3429000" y="5715000"/>
            <a:ext cx="571500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05200" y="5943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Вођа устаника у Херцеговини-Мића Љубобратић,</a:t>
            </a:r>
            <a:endParaRPr lang="sr-Cyrl-RS" dirty="0" smtClean="0">
              <a:solidFill>
                <a:schemeClr val="bg1"/>
              </a:solidFill>
            </a:endParaRPr>
          </a:p>
          <a:p>
            <a:r>
              <a:rPr lang="sr-Cyrl-RS" dirty="0" smtClean="0">
                <a:solidFill>
                  <a:schemeClr val="bg1"/>
                </a:solidFill>
              </a:rPr>
              <a:t>а у Босни-Петар Петровић Пеција и Голуб Бабић.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209615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zoom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9153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</a:rPr>
              <a:t>Србија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sr-Cyrl-RS" sz="4000" b="1" dirty="0" smtClean="0">
                <a:solidFill>
                  <a:srgbClr val="FFFF00"/>
                </a:solidFill>
              </a:rPr>
              <a:t>и </a:t>
            </a:r>
            <a:r>
              <a:rPr lang="en-US" sz="4000" b="1" dirty="0" smtClean="0">
                <a:solidFill>
                  <a:srgbClr val="FFFF00"/>
                </a:solidFill>
              </a:rPr>
              <a:t>Ц</a:t>
            </a:r>
            <a:r>
              <a:rPr lang="sr-Cyrl-RS" sz="4000" b="1" dirty="0" smtClean="0">
                <a:solidFill>
                  <a:srgbClr val="FFFF00"/>
                </a:solidFill>
              </a:rPr>
              <a:t>рна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Гора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у </a:t>
            </a:r>
            <a:r>
              <a:rPr lang="en-US" sz="4000" b="1" dirty="0" err="1">
                <a:solidFill>
                  <a:srgbClr val="FFFF00"/>
                </a:solidFill>
              </a:rPr>
              <a:t>рату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sr-Cyrl-RS" sz="4000" b="1" dirty="0">
                <a:solidFill>
                  <a:srgbClr val="FFFF00"/>
                </a:solidFill>
              </a:rPr>
              <a:t>за независност </a:t>
            </a:r>
            <a:r>
              <a:rPr lang="en-US" sz="4000" b="1" dirty="0" err="1">
                <a:solidFill>
                  <a:srgbClr val="FFFF00"/>
                </a:solidFill>
              </a:rPr>
              <a:t>са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Турском</a:t>
            </a:r>
            <a:r>
              <a:rPr lang="sr-Cyrl-RS" sz="4000" b="1" dirty="0">
                <a:solidFill>
                  <a:srgbClr val="FFFF00"/>
                </a:solidFill>
              </a:rPr>
              <a:t> (1876-1878)</a:t>
            </a:r>
            <a:endParaRPr lang="en-US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506" name="Picture 2" descr="http://www.tradicionalnaknjiga.rs/piks/a00151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2001" y="1600200"/>
            <a:ext cx="4343400" cy="5257800"/>
          </a:xfrm>
          <a:prstGeom prst="rect">
            <a:avLst/>
          </a:prstGeom>
          <a:noFill/>
        </p:spPr>
      </p:pic>
      <p:pic>
        <p:nvPicPr>
          <p:cNvPr id="21508" name="Picture 4" descr="http://i51.tinypic.com/24wdk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3352800" cy="4191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638800" y="5867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Стижу руски добровољци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SCUpjzls2kQ0mxZkjUgeAd_EpxtBaGlAdmJoVPUfDGXqmHwPXM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95400" y="609600"/>
            <a:ext cx="6553200" cy="441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5410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Полазак кнеза Милана Обреновића у рат, 1876.</a:t>
            </a:r>
            <a:endParaRPr lang="en-US" sz="2400" b="1" dirty="0"/>
          </a:p>
        </p:txBody>
      </p:sp>
    </p:spTree>
  </p:cSld>
  <p:clrMapOvr>
    <a:masterClrMapping/>
  </p:clrMapOvr>
  <p:transition spd="slow">
    <p:diamond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3264</Words>
  <Application>WPS Presentation</Application>
  <PresentationFormat>On-screen Show (4:3)</PresentationFormat>
  <Paragraphs>104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SimSun</vt:lpstr>
      <vt:lpstr>Wingdings</vt:lpstr>
      <vt:lpstr>Wingdings 2</vt:lpstr>
      <vt:lpstr>Wingdings 2</vt:lpstr>
      <vt:lpstr>Constantia</vt:lpstr>
      <vt:lpstr>Microsoft YaHei</vt:lpstr>
      <vt:lpstr/>
      <vt:lpstr>Arial Unicode MS</vt:lpstr>
      <vt:lpstr>Calibri</vt:lpstr>
      <vt:lpstr>Paper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Nastavnik</cp:lastModifiedBy>
  <cp:revision>66</cp:revision>
  <dcterms:created xsi:type="dcterms:W3CDTF">2006-08-16T00:00:00Z</dcterms:created>
  <dcterms:modified xsi:type="dcterms:W3CDTF">2020-10-13T08:56:00Z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